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2" r:id="rId3"/>
    <p:sldId id="260" r:id="rId4"/>
    <p:sldId id="257" r:id="rId5"/>
    <p:sldId id="258" r:id="rId6"/>
    <p:sldId id="259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User\&#1056;&#1072;&#1073;&#1086;&#1095;&#1080;&#1081;%20&#1089;&#1090;&#1086;&#1083;\&#1051;&#1080;&#1089;&#1090;%20Microsoft%20Office%20Excel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roundedCorners val="1"/>
  <c:style val="2"/>
  <c:chart>
    <c:autoTitleDeleted val="1"/>
    <c:view3D>
      <c:rotX val="30"/>
      <c:rotY val="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9038850350014688E-2"/>
          <c:y val="9.1257865726430049E-2"/>
          <c:w val="0.57611184888812073"/>
          <c:h val="0.84885659798788904"/>
        </c:manualLayout>
      </c:layout>
      <c:pie3DChart>
        <c:varyColors val="1"/>
        <c:ser>
          <c:idx val="0"/>
          <c:order val="0"/>
          <c:tx>
            <c:strRef>
              <c:f>Лист1!$B$3</c:f>
              <c:strCache>
                <c:ptCount val="1"/>
                <c:pt idx="0">
                  <c:v>Кол-во чел.</c:v>
                </c:pt>
              </c:strCache>
            </c:strRef>
          </c:tx>
          <c:explosion val="25"/>
          <c:dLbls>
            <c:dLbl>
              <c:idx val="0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800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Лист1!$A$4:$A$6</c:f>
              <c:strCache>
                <c:ptCount val="3"/>
                <c:pt idx="0">
                  <c:v>Выпускники школ с родным (нерусским) языком обучения </c:v>
                </c:pt>
                <c:pt idx="1">
                  <c:v>Выпускники татарских групп школ с русским языком обучения</c:v>
                </c:pt>
                <c:pt idx="2">
                  <c:v>Выпускники русскоязычных групп школ с русским языком обучения</c:v>
                </c:pt>
              </c:strCache>
            </c:strRef>
          </c:cat>
          <c:val>
            <c:numRef>
              <c:f>Лист1!$B$4:$B$6</c:f>
              <c:numCache>
                <c:formatCode>General</c:formatCode>
                <c:ptCount val="3"/>
                <c:pt idx="0">
                  <c:v>2</c:v>
                </c:pt>
                <c:pt idx="1">
                  <c:v>12</c:v>
                </c:pt>
                <c:pt idx="2">
                  <c:v>175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7197983779184645"/>
          <c:y val="0.10196686390337652"/>
          <c:w val="0.31874486480828013"/>
          <c:h val="0.88234017815530719"/>
        </c:manualLayout>
      </c:layout>
      <c:overlay val="1"/>
      <c:txPr>
        <a:bodyPr/>
        <a:lstStyle/>
        <a:p>
          <a:pPr>
            <a:defRPr sz="1800"/>
          </a:pPr>
          <a:endParaRPr lang="ru-RU"/>
        </a:p>
      </c:txPr>
    </c:legend>
    <c:plotVisOnly val="1"/>
    <c:dispBlanksAs val="zero"/>
    <c:showDLblsOverMax val="1"/>
  </c:chart>
  <c:externalData r:id="rId1">
    <c:autoUpdate val="1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79850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79990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53105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30886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21141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91792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1559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25539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28761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6578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5698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2716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0070C0"/>
                </a:solidFill>
                <a:latin typeface="Monotype Corsiva" pitchFamily="66" charset="0"/>
              </a:rPr>
              <a:t>Апробация </a:t>
            </a:r>
            <a:br>
              <a:rPr lang="ru-RU" sz="4000" b="1" dirty="0" smtClean="0">
                <a:solidFill>
                  <a:srgbClr val="0070C0"/>
                </a:solidFill>
                <a:latin typeface="Monotype Corsiva" pitchFamily="66" charset="0"/>
              </a:rPr>
            </a:br>
            <a:r>
              <a:rPr lang="ru-RU" sz="4000" b="1" dirty="0" smtClean="0">
                <a:solidFill>
                  <a:srgbClr val="0070C0"/>
                </a:solidFill>
                <a:latin typeface="Monotype Corsiva" pitchFamily="66" charset="0"/>
              </a:rPr>
              <a:t>государственной (итоговой) аттестации </a:t>
            </a:r>
            <a:br>
              <a:rPr lang="ru-RU" sz="4000" b="1" dirty="0" smtClean="0">
                <a:solidFill>
                  <a:srgbClr val="0070C0"/>
                </a:solidFill>
                <a:latin typeface="Monotype Corsiva" pitchFamily="66" charset="0"/>
              </a:rPr>
            </a:br>
            <a:r>
              <a:rPr lang="ru-RU" sz="4000" b="1" dirty="0" smtClean="0">
                <a:solidFill>
                  <a:srgbClr val="0070C0"/>
                </a:solidFill>
                <a:latin typeface="Monotype Corsiva" pitchFamily="66" charset="0"/>
              </a:rPr>
              <a:t>в новой форме  по татарскому языку выпускников 9 классов</a:t>
            </a:r>
            <a:br>
              <a:rPr lang="ru-RU" sz="4000" b="1" dirty="0" smtClean="0">
                <a:solidFill>
                  <a:srgbClr val="0070C0"/>
                </a:solidFill>
                <a:latin typeface="Monotype Corsiva" pitchFamily="66" charset="0"/>
              </a:rPr>
            </a:br>
            <a:r>
              <a:rPr lang="ru-RU" sz="4000" b="1" dirty="0" smtClean="0">
                <a:solidFill>
                  <a:srgbClr val="0070C0"/>
                </a:solidFill>
                <a:latin typeface="Monotype Corsiva" pitchFamily="66" charset="0"/>
              </a:rPr>
              <a:t>в </a:t>
            </a:r>
            <a:r>
              <a:rPr lang="ru-RU" sz="4000" b="1" dirty="0" err="1" smtClean="0">
                <a:solidFill>
                  <a:srgbClr val="0070C0"/>
                </a:solidFill>
                <a:latin typeface="Monotype Corsiva" pitchFamily="66" charset="0"/>
              </a:rPr>
              <a:t>Верхнеуслонском</a:t>
            </a:r>
            <a:r>
              <a:rPr lang="ru-RU" sz="4000" b="1" dirty="0" smtClean="0">
                <a:solidFill>
                  <a:srgbClr val="0070C0"/>
                </a:solidFill>
                <a:latin typeface="Monotype Corsiva" pitchFamily="66" charset="0"/>
              </a:rPr>
              <a:t> муниципальном районе</a:t>
            </a:r>
            <a:r>
              <a:rPr lang="ru-RU" b="1" dirty="0" smtClean="0">
                <a:solidFill>
                  <a:srgbClr val="0070C0"/>
                </a:solidFill>
                <a:latin typeface="Monotype Corsiva" pitchFamily="66" charset="0"/>
              </a:rPr>
              <a:t/>
            </a:r>
            <a:br>
              <a:rPr lang="ru-RU" b="1" dirty="0" smtClean="0">
                <a:solidFill>
                  <a:srgbClr val="0070C0"/>
                </a:solidFill>
                <a:latin typeface="Monotype Corsiva" pitchFamily="66" charset="0"/>
              </a:rPr>
            </a:br>
            <a:endParaRPr lang="ru-RU" b="1" dirty="0">
              <a:solidFill>
                <a:srgbClr val="0070C0"/>
              </a:solidFill>
              <a:latin typeface="Monotype Corsiva" pitchFamily="66" charset="0"/>
            </a:endParaRPr>
          </a:p>
        </p:txBody>
      </p:sp>
      <p:pic>
        <p:nvPicPr>
          <p:cNvPr id="1028" name="Picture 4" descr="E:\Фотографии\егэ гиа 2012\IMG_082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77072"/>
            <a:ext cx="3035829" cy="2276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E:\Фотографии\егэ гиа 2012\IMG_083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564926"/>
            <a:ext cx="3035829" cy="2276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E:\Фотографии\егэ гиа 2012\IMG_077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077072"/>
            <a:ext cx="3203848" cy="2402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3214678" y="2143116"/>
            <a:ext cx="2571768" cy="221457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Подготовка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 к ГИА-9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 в новой форме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286116" y="5143512"/>
            <a:ext cx="2643206" cy="92869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b="1" dirty="0" smtClean="0">
                <a:solidFill>
                  <a:schemeClr val="tx1"/>
                </a:solidFill>
                <a:cs typeface="Arial" pitchFamily="34" charset="0"/>
              </a:rPr>
              <a:t>Родительские собрания </a:t>
            </a:r>
            <a:endParaRPr lang="ru-RU" b="1" dirty="0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286512" y="5143512"/>
            <a:ext cx="2500330" cy="85725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b="1" dirty="0" smtClean="0">
                <a:solidFill>
                  <a:schemeClr val="tx1"/>
                </a:solidFill>
                <a:cs typeface="Arial" pitchFamily="34" charset="0"/>
              </a:rPr>
              <a:t>Дни открытых дверей</a:t>
            </a:r>
            <a:endParaRPr lang="ru-RU" b="1" dirty="0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929322" y="500042"/>
            <a:ext cx="2786082" cy="92869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b="1" dirty="0" smtClean="0">
                <a:solidFill>
                  <a:schemeClr val="tx1"/>
                </a:solidFill>
                <a:cs typeface="Arial" pitchFamily="34" charset="0"/>
              </a:rPr>
              <a:t>Тестирования учителей-предметников в формате ЕГЭ </a:t>
            </a:r>
            <a:endParaRPr lang="ru-RU" b="1" dirty="0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143636" y="3357562"/>
            <a:ext cx="2643206" cy="92869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b="1" dirty="0" smtClean="0">
                <a:solidFill>
                  <a:schemeClr val="tx1"/>
                </a:solidFill>
                <a:cs typeface="Arial" pitchFamily="34" charset="0"/>
              </a:rPr>
              <a:t>Подготовка </a:t>
            </a:r>
            <a:r>
              <a:rPr lang="ru-RU" b="1" dirty="0" err="1" smtClean="0">
                <a:solidFill>
                  <a:schemeClr val="tx1"/>
                </a:solidFill>
                <a:cs typeface="Arial" pitchFamily="34" charset="0"/>
              </a:rPr>
              <a:t>тьюторов</a:t>
            </a:r>
            <a:r>
              <a:rPr lang="ru-RU" b="1" dirty="0" smtClean="0">
                <a:solidFill>
                  <a:schemeClr val="tx1"/>
                </a:solidFill>
                <a:cs typeface="Arial" pitchFamily="34" charset="0"/>
              </a:rPr>
              <a:t> </a:t>
            </a:r>
          </a:p>
          <a:p>
            <a:pPr algn="ctr">
              <a:defRPr/>
            </a:pPr>
            <a:r>
              <a:rPr lang="ru-RU" b="1" dirty="0" smtClean="0">
                <a:solidFill>
                  <a:schemeClr val="tx1"/>
                </a:solidFill>
                <a:cs typeface="Arial" pitchFamily="34" charset="0"/>
              </a:rPr>
              <a:t>и экспертов</a:t>
            </a:r>
            <a:endParaRPr lang="ru-RU" b="1" dirty="0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14282" y="1857364"/>
            <a:ext cx="2714644" cy="107157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b="1" dirty="0" smtClean="0">
                <a:solidFill>
                  <a:schemeClr val="tx1"/>
                </a:solidFill>
                <a:cs typeface="Arial" pitchFamily="34" charset="0"/>
              </a:rPr>
              <a:t>Обучающие семинары-тестирования</a:t>
            </a:r>
            <a:endParaRPr lang="ru-RU" b="1" dirty="0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14282" y="500042"/>
            <a:ext cx="2857520" cy="92869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b="1" dirty="0" smtClean="0">
                <a:solidFill>
                  <a:schemeClr val="tx1"/>
                </a:solidFill>
                <a:cs typeface="Arial" pitchFamily="34" charset="0"/>
              </a:rPr>
              <a:t>Ресурсные центры  (гимназия, Октябрьская СОШ)</a:t>
            </a:r>
            <a:endParaRPr lang="ru-RU" b="1" dirty="0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072198" y="1857364"/>
            <a:ext cx="2714644" cy="92869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b="1" dirty="0" smtClean="0">
                <a:solidFill>
                  <a:schemeClr val="tx1"/>
                </a:solidFill>
                <a:cs typeface="Arial" pitchFamily="34" charset="0"/>
              </a:rPr>
              <a:t>Семинары-практикумы  учителей-предметников</a:t>
            </a:r>
            <a:endParaRPr lang="ru-RU" b="1" dirty="0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428992" y="500042"/>
            <a:ext cx="2143140" cy="78581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b="1" dirty="0" smtClean="0">
                <a:solidFill>
                  <a:schemeClr val="tx1"/>
                </a:solidFill>
                <a:cs typeface="Arial" pitchFamily="34" charset="0"/>
              </a:rPr>
              <a:t>Репетиционные занятия</a:t>
            </a:r>
            <a:endParaRPr lang="ru-RU" b="1" dirty="0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14282" y="3429000"/>
            <a:ext cx="2571768" cy="100013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b="1" dirty="0" err="1" smtClean="0">
                <a:solidFill>
                  <a:schemeClr val="tx1"/>
                </a:solidFill>
                <a:cs typeface="Arial" pitchFamily="34" charset="0"/>
              </a:rPr>
              <a:t>Он-лайн-тестирования</a:t>
            </a:r>
            <a:r>
              <a:rPr lang="ru-RU" b="1" dirty="0" smtClean="0">
                <a:solidFill>
                  <a:schemeClr val="tx1"/>
                </a:solidFill>
                <a:cs typeface="Arial" pitchFamily="34" charset="0"/>
              </a:rPr>
              <a:t> обучающихся по предметам</a:t>
            </a:r>
            <a:endParaRPr lang="ru-RU" b="1" dirty="0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28596" y="5143512"/>
            <a:ext cx="2500298" cy="92869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Обучающие семинары-тестирования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6" name="Стрелка влево 45"/>
          <p:cNvSpPr/>
          <p:nvPr/>
        </p:nvSpPr>
        <p:spPr>
          <a:xfrm rot="1575465">
            <a:off x="2989160" y="1552721"/>
            <a:ext cx="1604834" cy="323656"/>
          </a:xfrm>
          <a:prstGeom prst="leftArrow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Стрелка влево 46"/>
          <p:cNvSpPr/>
          <p:nvPr/>
        </p:nvSpPr>
        <p:spPr>
          <a:xfrm rot="9316900">
            <a:off x="4465580" y="1570188"/>
            <a:ext cx="1604834" cy="323656"/>
          </a:xfrm>
          <a:prstGeom prst="leftArrow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Стрелка влево 47"/>
          <p:cNvSpPr/>
          <p:nvPr/>
        </p:nvSpPr>
        <p:spPr>
          <a:xfrm rot="20028996">
            <a:off x="2778701" y="4576510"/>
            <a:ext cx="1724951" cy="367831"/>
          </a:xfrm>
          <a:prstGeom prst="leftArrow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Стрелка влево 48"/>
          <p:cNvSpPr/>
          <p:nvPr/>
        </p:nvSpPr>
        <p:spPr>
          <a:xfrm rot="12140598">
            <a:off x="4506659" y="4563348"/>
            <a:ext cx="1914630" cy="410204"/>
          </a:xfrm>
          <a:prstGeom prst="leftArrow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Стрелка вниз 49"/>
          <p:cNvSpPr/>
          <p:nvPr/>
        </p:nvSpPr>
        <p:spPr>
          <a:xfrm>
            <a:off x="4286248" y="4286256"/>
            <a:ext cx="428628" cy="928694"/>
          </a:xfrm>
          <a:prstGeom prst="downArrow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Стрелка вниз 50"/>
          <p:cNvSpPr/>
          <p:nvPr/>
        </p:nvSpPr>
        <p:spPr>
          <a:xfrm rot="10800000">
            <a:off x="4286248" y="1214422"/>
            <a:ext cx="428628" cy="928694"/>
          </a:xfrm>
          <a:prstGeom prst="downArrow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2" name="Стрелка влево 51"/>
          <p:cNvSpPr/>
          <p:nvPr/>
        </p:nvSpPr>
        <p:spPr>
          <a:xfrm rot="9316900">
            <a:off x="5745847" y="2777303"/>
            <a:ext cx="716600" cy="342781"/>
          </a:xfrm>
          <a:prstGeom prst="leftArrow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Стрелка влево 52"/>
          <p:cNvSpPr/>
          <p:nvPr/>
        </p:nvSpPr>
        <p:spPr>
          <a:xfrm rot="12039965">
            <a:off x="5755005" y="3078703"/>
            <a:ext cx="705823" cy="355354"/>
          </a:xfrm>
          <a:prstGeom prst="leftArrow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Стрелка влево 53"/>
          <p:cNvSpPr/>
          <p:nvPr/>
        </p:nvSpPr>
        <p:spPr>
          <a:xfrm rot="1163415">
            <a:off x="2552006" y="2846512"/>
            <a:ext cx="688134" cy="394526"/>
          </a:xfrm>
          <a:prstGeom prst="leftArrow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Стрелка влево 54"/>
          <p:cNvSpPr/>
          <p:nvPr/>
        </p:nvSpPr>
        <p:spPr>
          <a:xfrm rot="19886217">
            <a:off x="2614287" y="3170207"/>
            <a:ext cx="627798" cy="394526"/>
          </a:xfrm>
          <a:prstGeom prst="leftArrow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0070C0"/>
                </a:solidFill>
                <a:latin typeface="Monotype Corsiva" pitchFamily="66" charset="0"/>
              </a:rPr>
              <a:t>Распределение участников по группам обучения</a:t>
            </a:r>
            <a:endParaRPr lang="ru-RU" sz="3600" b="1" dirty="0">
              <a:solidFill>
                <a:srgbClr val="0070C0"/>
              </a:solidFill>
              <a:latin typeface="Monotype Corsiva" pitchFamily="66" charset="0"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1946258456"/>
              </p:ext>
            </p:extLst>
          </p:nvPr>
        </p:nvGraphicFramePr>
        <p:xfrm>
          <a:off x="428596" y="1142984"/>
          <a:ext cx="8215370" cy="48577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  <a:latin typeface="Monotype Corsiva" pitchFamily="66" charset="0"/>
              </a:rPr>
              <a:t>Результаты ГИА-9 </a:t>
            </a:r>
            <a:endParaRPr lang="ru-RU" b="1" dirty="0">
              <a:solidFill>
                <a:srgbClr val="0070C0"/>
              </a:solidFill>
              <a:latin typeface="Monotype Corsiva" pitchFamily="66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38642916"/>
              </p:ext>
            </p:extLst>
          </p:nvPr>
        </p:nvGraphicFramePr>
        <p:xfrm>
          <a:off x="457200" y="1600200"/>
          <a:ext cx="8229600" cy="29499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57412"/>
                <a:gridCol w="642942"/>
                <a:gridCol w="714380"/>
                <a:gridCol w="857256"/>
                <a:gridCol w="714380"/>
                <a:gridCol w="785818"/>
                <a:gridCol w="785818"/>
                <a:gridCol w="714380"/>
                <a:gridCol w="757214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Категория выпускников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Успеваемость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Качество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Средний балл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Средняя оценка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РТ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район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РТ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район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РТ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район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РТ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район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Выпускники школ с </a:t>
                      </a:r>
                      <a:r>
                        <a:rPr lang="ru-RU" sz="14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род-ным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(нерусским) языком обучения 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94,9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36,1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33,5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4,5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Выпускники татарских групп школ с русским языком обучения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88,34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91,7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35,0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35,3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4,3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4,2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Выпускники </a:t>
                      </a:r>
                      <a:r>
                        <a:rPr lang="ru-RU" sz="14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русскоязыч-ных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групп школ с русским языком обучения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93,04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98,3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71,68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85,1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27,8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31,5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4,2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71480"/>
            <a:ext cx="3929090" cy="1011222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latin typeface="Monotype Corsiva" pitchFamily="66" charset="0"/>
              </a:rPr>
              <a:t>Выпускники школ с родным (нерусским) языком обучения </a:t>
            </a:r>
            <a:r>
              <a:rPr lang="ru-RU" sz="2400" b="1" dirty="0" smtClean="0">
                <a:solidFill>
                  <a:srgbClr val="0070C0"/>
                </a:solidFill>
              </a:rPr>
              <a:t/>
            </a:r>
            <a:br>
              <a:rPr lang="ru-RU" sz="2400" b="1" dirty="0" smtClean="0">
                <a:solidFill>
                  <a:srgbClr val="0070C0"/>
                </a:solidFill>
              </a:rPr>
            </a:br>
            <a:endParaRPr lang="ru-RU" sz="2400" b="1" dirty="0">
              <a:solidFill>
                <a:srgbClr val="0070C0"/>
              </a:solidFill>
            </a:endParaRPr>
          </a:p>
        </p:txBody>
      </p:sp>
      <p:pic>
        <p:nvPicPr>
          <p:cNvPr id="1026" name="Диаграмма 3"/>
          <p:cNvPicPr>
            <a:picLocks noChangeArrowheads="1"/>
          </p:cNvPicPr>
          <p:nvPr/>
        </p:nvPicPr>
        <p:blipFill>
          <a:blip r:embed="rId2"/>
          <a:srcRect b="-182"/>
          <a:stretch>
            <a:fillRect/>
          </a:stretch>
        </p:blipFill>
        <p:spPr bwMode="auto">
          <a:xfrm>
            <a:off x="571472" y="1357298"/>
            <a:ext cx="3500462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50800" dir="5400000" algn="ctr" rotWithShape="0">
              <a:schemeClr val="tx2">
                <a:lumMod val="40000"/>
                <a:lumOff val="60000"/>
              </a:schemeClr>
            </a:outerShdw>
          </a:effectLst>
        </p:spPr>
      </p:pic>
      <p:pic>
        <p:nvPicPr>
          <p:cNvPr id="1027" name="Диаграмма 5"/>
          <p:cNvPicPr>
            <a:picLocks noChangeArrowheads="1"/>
          </p:cNvPicPr>
          <p:nvPr/>
        </p:nvPicPr>
        <p:blipFill>
          <a:blip r:embed="rId3"/>
          <a:srcRect b="-160"/>
          <a:stretch>
            <a:fillRect/>
          </a:stretch>
        </p:blipFill>
        <p:spPr bwMode="auto">
          <a:xfrm>
            <a:off x="1357290" y="4429132"/>
            <a:ext cx="3429024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Диаграмма 1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29190" y="2071678"/>
            <a:ext cx="3286148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652434" y="1223946"/>
            <a:ext cx="3357586" cy="5111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4500562" y="1000108"/>
            <a:ext cx="392905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Выпускники школ с родным (нерусским) языком обучения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Monotype Corsiva" pitchFamily="66" charset="0"/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1000100" y="3429000"/>
            <a:ext cx="392905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Выпускники школ с родным (нерусским) языком обучения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  <a:latin typeface="Monotype Corsiva" pitchFamily="66" charset="0"/>
              </a:rPr>
              <a:t>Результаты опроса</a:t>
            </a:r>
            <a:endParaRPr lang="ru-RU" b="1" dirty="0">
              <a:solidFill>
                <a:srgbClr val="0070C0"/>
              </a:solidFill>
              <a:latin typeface="Monotype Corsiva" pitchFamily="66" charset="0"/>
            </a:endParaRPr>
          </a:p>
        </p:txBody>
      </p:sp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214282" y="1285860"/>
            <a:ext cx="8715436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  Считаете ли Вы сдачу экзамена в новой форме оптимальной?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Да – 47,4 %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Б) Нет – 52,7 %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AutoNum type="arabicPeriod" startAt="2"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Были ли  у Вас затруднения при сдаче экзамена в новой форме в 2011-12 учебном году? Какие? </a:t>
            </a:r>
          </a:p>
          <a:p>
            <a:pPr marL="228600" marR="0" lvl="0" indent="-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-   при написании сочинения</a:t>
            </a:r>
          </a:p>
          <a:p>
            <a:pPr marL="228600" marR="0" lvl="0" indent="-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отсутствие возможности и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спользования словаря</a:t>
            </a:r>
          </a:p>
          <a:p>
            <a:pPr marL="228600" marR="0" lvl="0" indent="-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3 .  Необходимы ли  для Вас обучающие семинары по подготовке к ГИА в новой форме?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Да – 93,5%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Б) Нет – 6%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   Если да, то на базе своей школы или на базе одной из школ района?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 Своя школа – 83,7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Б)  Одна из школ района – 26,4%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186</TotalTime>
  <Words>260</Words>
  <Application>Microsoft Office PowerPoint</Application>
  <PresentationFormat>Экран (4:3)</PresentationFormat>
  <Paragraphs>79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Апробация  государственной (итоговой) аттестации  в новой форме  по татарскому языку выпускников 9 классов в Верхнеуслонском муниципальном районе </vt:lpstr>
      <vt:lpstr>Презентация PowerPoint</vt:lpstr>
      <vt:lpstr>Распределение участников по группам обучения</vt:lpstr>
      <vt:lpstr>Результаты ГИА-9 </vt:lpstr>
      <vt:lpstr>Выпускники школ с родным (нерусским) языком обучения  </vt:lpstr>
      <vt:lpstr>Результаты опроса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Апробация  государственной (итоговой) аттестации  в новой форме  по татарскому языку выпускников 9 классов в Верхнеуслонском муниципальном районе </dc:title>
  <cp:lastModifiedBy>Фарида</cp:lastModifiedBy>
  <cp:revision>16</cp:revision>
  <dcterms:modified xsi:type="dcterms:W3CDTF">2012-11-21T13:45:01Z</dcterms:modified>
</cp:coreProperties>
</file>